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9" r:id="rId2"/>
    <p:sldId id="278" r:id="rId3"/>
    <p:sldId id="265" r:id="rId4"/>
    <p:sldId id="266" r:id="rId5"/>
    <p:sldId id="267" r:id="rId6"/>
    <p:sldId id="268" r:id="rId7"/>
    <p:sldId id="269" r:id="rId8"/>
    <p:sldId id="270" r:id="rId9"/>
    <p:sldId id="271" r:id="rId10"/>
    <p:sldId id="272" r:id="rId11"/>
    <p:sldId id="273" r:id="rId12"/>
    <p:sldId id="274" r:id="rId13"/>
    <p:sldId id="275" r:id="rId14"/>
    <p:sldId id="276" r:id="rId15"/>
    <p:sldId id="277" r:id="rId1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13803" autoAdjust="0"/>
    <p:restoredTop sz="96014" autoAdjust="0"/>
  </p:normalViewPr>
  <p:slideViewPr>
    <p:cSldViewPr>
      <p:cViewPr varScale="1">
        <p:scale>
          <a:sx n="98" d="100"/>
          <a:sy n="98" d="100"/>
        </p:scale>
        <p:origin x="-1504" y="-112"/>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interSettings" Target="printerSettings/printerSettings1.bin"/><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7DA0AA9-E4EA-5442-89A5-FD5C1E104FA6}" type="datetimeFigureOut">
              <a:rPr lang="en-US" smtClean="0"/>
              <a:t>27/07/15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643E7C-8DEA-AC4A-A611-CD08D87D3DA5}" type="slidenum">
              <a:rPr lang="en-US" smtClean="0"/>
              <a:t>‹#›</a:t>
            </a:fld>
            <a:endParaRPr lang="en-US"/>
          </a:p>
        </p:txBody>
      </p:sp>
    </p:spTree>
    <p:extLst>
      <p:ext uri="{BB962C8B-B14F-4D97-AF65-F5344CB8AC3E}">
        <p14:creationId xmlns:p14="http://schemas.microsoft.com/office/powerpoint/2010/main" val="396994298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natureprotocols.com/computational_and_theoretical_biology/" TargetMode="External"/><Relationship Id="rId4" Type="http://schemas.openxmlformats.org/officeDocument/2006/relationships/hyperlink" Target="http://www.nature.com/nprot/journal/v4/n1/full/nprot.2008.211.html%23a1" TargetMode="External"/><Relationship Id="rId5" Type="http://schemas.openxmlformats.org/officeDocument/2006/relationships/hyperlink" Target="http://www.nature.com/nprot/journal/v4/n1/full/nprot.2008.211.html%23a2" TargetMode="External"/><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www.nature.com</a:t>
            </a:r>
            <a:r>
              <a:rPr lang="en-US" dirty="0" smtClean="0"/>
              <a:t>/</a:t>
            </a:r>
            <a:r>
              <a:rPr lang="en-US" dirty="0" err="1" smtClean="0"/>
              <a:t>nprot</a:t>
            </a:r>
            <a:r>
              <a:rPr lang="en-US" dirty="0" smtClean="0"/>
              <a:t>/journal/v4/n1/full/nprot.2008.211.html</a:t>
            </a:r>
          </a:p>
          <a:p>
            <a:r>
              <a:rPr lang="en-US" sz="1200" i="1" kern="1200" dirty="0" smtClean="0">
                <a:solidFill>
                  <a:schemeClr val="tx1"/>
                </a:solidFill>
                <a:latin typeface="+mn-lt"/>
                <a:ea typeface="+mn-ea"/>
                <a:cs typeface="+mn-cs"/>
              </a:rPr>
              <a:t>Nature Protocols</a:t>
            </a:r>
            <a:r>
              <a:rPr lang="en-US" sz="1200" i="0" kern="1200" dirty="0" smtClean="0">
                <a:solidFill>
                  <a:schemeClr val="tx1"/>
                </a:solidFill>
                <a:latin typeface="+mn-lt"/>
                <a:ea typeface="+mn-ea"/>
                <a:cs typeface="+mn-cs"/>
              </a:rPr>
              <a:t> </a:t>
            </a:r>
            <a:r>
              <a:rPr lang="en-US" sz="1200" b="1" i="0" kern="1200" dirty="0" smtClean="0">
                <a:solidFill>
                  <a:schemeClr val="tx1"/>
                </a:solidFill>
                <a:latin typeface="+mn-lt"/>
                <a:ea typeface="+mn-ea"/>
                <a:cs typeface="+mn-cs"/>
              </a:rPr>
              <a:t>4</a:t>
            </a:r>
            <a:r>
              <a:rPr lang="en-US" sz="1200" b="0" i="0" kern="1200" dirty="0" smtClean="0">
                <a:solidFill>
                  <a:schemeClr val="tx1"/>
                </a:solidFill>
                <a:latin typeface="+mn-lt"/>
                <a:ea typeface="+mn-ea"/>
                <a:cs typeface="+mn-cs"/>
              </a:rPr>
              <a:t>, 44 - 57 (2009)  Published online: 18 December 2008 | doi:10.1038/nprot.2008.211</a:t>
            </a:r>
          </a:p>
          <a:p>
            <a:r>
              <a:rPr lang="en-US" sz="1200" b="1" i="0" kern="1200" dirty="0" smtClean="0">
                <a:solidFill>
                  <a:schemeClr val="tx1"/>
                </a:solidFill>
                <a:latin typeface="+mn-lt"/>
                <a:ea typeface="+mn-ea"/>
                <a:cs typeface="+mn-cs"/>
              </a:rPr>
              <a:t>Subject Category: </a:t>
            </a:r>
            <a:r>
              <a:rPr lang="en-US" sz="1200" b="1" i="0" u="sng" kern="1200" dirty="0" smtClean="0">
                <a:solidFill>
                  <a:schemeClr val="tx1"/>
                </a:solidFill>
                <a:latin typeface="+mn-lt"/>
                <a:ea typeface="+mn-ea"/>
                <a:cs typeface="+mn-cs"/>
                <a:hlinkClick r:id="rId3"/>
              </a:rPr>
              <a:t>Computational and theoretical biology</a:t>
            </a:r>
          </a:p>
          <a:p>
            <a:r>
              <a:rPr lang="en-US" sz="1200" b="0" i="0" kern="1200" dirty="0" smtClean="0">
                <a:solidFill>
                  <a:schemeClr val="tx1"/>
                </a:solidFill>
                <a:latin typeface="+mn-lt"/>
                <a:ea typeface="+mn-ea"/>
                <a:cs typeface="+mn-cs"/>
              </a:rPr>
              <a:t>Systematic and integrative analysis of large gene lists using DAVID bioinformatics resources</a:t>
            </a:r>
          </a:p>
          <a:p>
            <a:r>
              <a:rPr lang="en-US" sz="1200" b="0" i="0" kern="1200" dirty="0" smtClean="0">
                <a:solidFill>
                  <a:schemeClr val="tx1"/>
                </a:solidFill>
                <a:latin typeface="+mn-lt"/>
                <a:ea typeface="+mn-ea"/>
                <a:cs typeface="+mn-cs"/>
              </a:rPr>
              <a:t>Da Wei Huang</a:t>
            </a:r>
            <a:r>
              <a:rPr lang="en-US" sz="1200" b="0" i="0" u="sng" kern="1200" dirty="0" smtClean="0">
                <a:solidFill>
                  <a:schemeClr val="tx1"/>
                </a:solidFill>
                <a:latin typeface="+mn-lt"/>
                <a:ea typeface="+mn-ea"/>
                <a:cs typeface="+mn-cs"/>
                <a:hlinkClick r:id="rId4"/>
              </a:rPr>
              <a:t>1</a:t>
            </a:r>
            <a:r>
              <a:rPr lang="en-US" sz="1200" b="0" i="0" u="sng" kern="1200" baseline="30000" dirty="0" smtClean="0">
                <a:solidFill>
                  <a:schemeClr val="tx1"/>
                </a:solidFill>
                <a:latin typeface="+mn-lt"/>
                <a:ea typeface="+mn-ea"/>
                <a:cs typeface="+mn-cs"/>
                <a:hlinkClick r:id="rId4"/>
              </a:rPr>
              <a:t>,</a:t>
            </a:r>
            <a:r>
              <a:rPr lang="en-US" sz="1200" b="0" i="0" u="sng" kern="1200" baseline="0" dirty="0" smtClean="0">
                <a:solidFill>
                  <a:schemeClr val="tx1"/>
                </a:solidFill>
                <a:latin typeface="+mn-lt"/>
                <a:ea typeface="+mn-ea"/>
                <a:cs typeface="+mn-cs"/>
                <a:hlinkClick r:id="rId5"/>
              </a:rPr>
              <a:t>2, Brad T Sherman</a:t>
            </a:r>
            <a:r>
              <a:rPr lang="en-US" sz="1200" b="0" i="0" u="sng" kern="1200" baseline="0" dirty="0" smtClean="0">
                <a:solidFill>
                  <a:schemeClr val="tx1"/>
                </a:solidFill>
                <a:latin typeface="+mn-lt"/>
                <a:ea typeface="+mn-ea"/>
                <a:cs typeface="+mn-cs"/>
                <a:hlinkClick r:id="rId4"/>
              </a:rPr>
              <a:t>1</a:t>
            </a:r>
            <a:r>
              <a:rPr lang="en-US" sz="1200" b="0" i="0" u="sng" kern="1200" baseline="30000" dirty="0" smtClean="0">
                <a:solidFill>
                  <a:schemeClr val="tx1"/>
                </a:solidFill>
                <a:latin typeface="+mn-lt"/>
                <a:ea typeface="+mn-ea"/>
                <a:cs typeface="+mn-cs"/>
                <a:hlinkClick r:id="rId4"/>
              </a:rPr>
              <a:t>,</a:t>
            </a:r>
            <a:r>
              <a:rPr lang="en-US" sz="1200" b="0" i="0" u="sng" kern="1200" baseline="0" dirty="0" smtClean="0">
                <a:solidFill>
                  <a:schemeClr val="tx1"/>
                </a:solidFill>
                <a:latin typeface="+mn-lt"/>
                <a:ea typeface="+mn-ea"/>
                <a:cs typeface="+mn-cs"/>
                <a:hlinkClick r:id="rId5"/>
              </a:rPr>
              <a:t>2 &amp; Richard A Lempicki</a:t>
            </a:r>
            <a:r>
              <a:rPr lang="en-US" sz="1200" b="0" i="0" u="sng" kern="1200" baseline="0" dirty="0" smtClean="0">
                <a:solidFill>
                  <a:schemeClr val="tx1"/>
                </a:solidFill>
                <a:latin typeface="+mn-lt"/>
                <a:ea typeface="+mn-ea"/>
                <a:cs typeface="+mn-cs"/>
                <a:hlinkClick r:id="rId4"/>
              </a:rPr>
              <a:t>1</a:t>
            </a:r>
          </a:p>
          <a:p>
            <a:r>
              <a:rPr lang="en-US" sz="1200" b="1" i="0" kern="1200" baseline="0" dirty="0" smtClean="0">
                <a:solidFill>
                  <a:schemeClr val="tx1"/>
                </a:solidFill>
                <a:latin typeface="+mn-lt"/>
                <a:ea typeface="+mn-ea"/>
                <a:cs typeface="+mn-cs"/>
              </a:rPr>
              <a:t>ABSTRACT</a:t>
            </a:r>
          </a:p>
          <a:p>
            <a:r>
              <a:rPr lang="en-US" sz="1200" b="0" i="0" kern="1200" baseline="0" dirty="0" smtClean="0">
                <a:solidFill>
                  <a:schemeClr val="tx1"/>
                </a:solidFill>
                <a:latin typeface="+mn-lt"/>
                <a:ea typeface="+mn-ea"/>
                <a:cs typeface="+mn-cs"/>
              </a:rPr>
              <a:t>DAVID bioinformatics resources consists of an integrated biological knowledgebase and analytic tools aimed at systematically extracting biological meaning from large gene/protein lists. This protocol explains how to use DAVID, a high-throughput and integrated data-mining environment, to analyze gene lists derived from high-throughput genomic experiments. The procedure first requires uploading a gene list containing any number of common gene identifiers followed by analysis using one or more text and pathway-mining tools such as gene functional classification, functional annotation chart or clustering and functional annotation table. By following this protocol, investigators are able to gain an in-depth understanding of the biological themes in lists of genes that are enriched in genome-scale studies.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1" kern="1200" dirty="0" smtClean="0">
                <a:solidFill>
                  <a:schemeClr val="tx1"/>
                </a:solidFill>
                <a:latin typeface="+mn-lt"/>
                <a:ea typeface="+mn-ea"/>
                <a:cs typeface="+mn-cs"/>
              </a:rPr>
              <a:t>Supplementary Data 1. Collection of 68 similar enrichment analysis tools. The tools are roughly categorized into three classes according to their backend algorithms. Reference links are provided for more information about each tool.</a:t>
            </a:r>
          </a:p>
          <a:p>
            <a:endParaRPr lang="en-US" sz="1200" b="1" i="0" kern="1200" baseline="0" dirty="0" smtClean="0">
              <a:solidFill>
                <a:schemeClr val="tx1"/>
              </a:solidFill>
              <a:latin typeface="+mn-lt"/>
              <a:ea typeface="+mn-ea"/>
              <a:cs typeface="+mn-cs"/>
            </a:endParaRPr>
          </a:p>
          <a:p>
            <a:endParaRPr lang="en-US" dirty="0" smtClean="0"/>
          </a:p>
          <a:p>
            <a:endParaRPr lang="en-US" dirty="0" smtClean="0"/>
          </a:p>
          <a:p>
            <a:endParaRPr lang="en-US" dirty="0" smtClean="0"/>
          </a:p>
          <a:p>
            <a:r>
              <a:rPr lang="en-US" dirty="0" smtClean="0"/>
              <a:t>Others like DAVID</a:t>
            </a:r>
            <a:r>
              <a:rPr lang="en-US" baseline="0" dirty="0" smtClean="0"/>
              <a:t> </a:t>
            </a:r>
            <a:r>
              <a:rPr lang="en-US" baseline="0" dirty="0" err="1" smtClean="0"/>
              <a:t>eg</a:t>
            </a:r>
            <a:r>
              <a:rPr lang="en-US" baseline="0" dirty="0" smtClean="0"/>
              <a:t> http://</a:t>
            </a:r>
            <a:r>
              <a:rPr lang="en-US" baseline="0" dirty="0" err="1" smtClean="0"/>
              <a:t>cbl-gorilla.cs.technion.ac.il</a:t>
            </a:r>
            <a:r>
              <a:rPr lang="en-US" baseline="0" dirty="0" smtClean="0"/>
              <a:t>/</a:t>
            </a:r>
            <a:r>
              <a:rPr lang="en-US" baseline="0" dirty="0" err="1" smtClean="0"/>
              <a:t>GOrilla</a:t>
            </a:r>
            <a:r>
              <a:rPr lang="en-US" baseline="0" dirty="0" smtClean="0"/>
              <a:t>/8ynkxheq/</a:t>
            </a:r>
            <a:r>
              <a:rPr lang="en-US" baseline="0" dirty="0" err="1" smtClean="0"/>
              <a:t>GOResults.html</a:t>
            </a:r>
            <a:r>
              <a:rPr lang="en-US" baseline="0" dirty="0" smtClean="0"/>
              <a:t> – much simpler interface and pathway maps but mostly on function of GOI product, not specific pathway?</a:t>
            </a:r>
            <a:endParaRPr lang="en-US" dirty="0" smtClean="0"/>
          </a:p>
          <a:p>
            <a:r>
              <a:rPr lang="en-US" dirty="0" smtClean="0"/>
              <a:t>http://</a:t>
            </a:r>
            <a:r>
              <a:rPr lang="en-US" dirty="0" err="1" smtClean="0"/>
              <a:t>www.ncbi.nlm.nih.gov</a:t>
            </a:r>
            <a:r>
              <a:rPr lang="en-US" dirty="0" smtClean="0"/>
              <a:t>/gene – from GK</a:t>
            </a:r>
            <a:r>
              <a:rPr lang="en-US" baseline="0" dirty="0" smtClean="0"/>
              <a:t> - may be of help</a:t>
            </a:r>
          </a:p>
          <a:p>
            <a:r>
              <a:rPr lang="en-US" dirty="0" smtClean="0"/>
              <a:t>http://</a:t>
            </a:r>
            <a:r>
              <a:rPr lang="en-US" dirty="0" err="1" smtClean="0"/>
              <a:t>rgd.mcw.edu</a:t>
            </a:r>
            <a:r>
              <a:rPr lang="en-US" dirty="0" smtClean="0"/>
              <a:t>/ = rat genome </a:t>
            </a:r>
            <a:r>
              <a:rPr lang="en-US" dirty="0" err="1" smtClean="0"/>
              <a:t>dateabase</a:t>
            </a:r>
            <a:endParaRPr lang="en-US" dirty="0"/>
          </a:p>
        </p:txBody>
      </p:sp>
      <p:sp>
        <p:nvSpPr>
          <p:cNvPr id="4" name="Slide Number Placeholder 3"/>
          <p:cNvSpPr>
            <a:spLocks noGrp="1"/>
          </p:cNvSpPr>
          <p:nvPr>
            <p:ph type="sldNum" sz="quarter" idx="10"/>
          </p:nvPr>
        </p:nvSpPr>
        <p:spPr/>
        <p:txBody>
          <a:bodyPr/>
          <a:lstStyle/>
          <a:p>
            <a:fld id="{24643E7C-8DEA-AC4A-A611-CD08D87D3DA5}" type="slidenum">
              <a:rPr lang="en-US" smtClean="0"/>
              <a:t>8</a:t>
            </a:fld>
            <a:endParaRPr lang="en-US"/>
          </a:p>
        </p:txBody>
      </p:sp>
    </p:spTree>
    <p:extLst>
      <p:ext uri="{BB962C8B-B14F-4D97-AF65-F5344CB8AC3E}">
        <p14:creationId xmlns:p14="http://schemas.microsoft.com/office/powerpoint/2010/main" val="1709380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DE1F4C3-6A1B-4D91-834A-1E1EFCEBEB97}" type="datetimeFigureOut">
              <a:rPr lang="zh-CN" altLang="en-US" smtClean="0"/>
              <a:t>27/07/15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2365179-4FE3-4055-81BD-796BEF77030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DE1F4C3-6A1B-4D91-834A-1E1EFCEBEB97}" type="datetimeFigureOut">
              <a:rPr lang="zh-CN" altLang="en-US" smtClean="0"/>
              <a:t>27/07/15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2365179-4FE3-4055-81BD-796BEF77030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DE1F4C3-6A1B-4D91-834A-1E1EFCEBEB97}" type="datetimeFigureOut">
              <a:rPr lang="zh-CN" altLang="en-US" smtClean="0"/>
              <a:t>27/07/15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2365179-4FE3-4055-81BD-796BEF77030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DE1F4C3-6A1B-4D91-834A-1E1EFCEBEB97}" type="datetimeFigureOut">
              <a:rPr lang="zh-CN" altLang="en-US" smtClean="0"/>
              <a:t>27/07/15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2365179-4FE3-4055-81BD-796BEF77030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3DE1F4C3-6A1B-4D91-834A-1E1EFCEBEB97}" type="datetimeFigureOut">
              <a:rPr lang="zh-CN" altLang="en-US" smtClean="0"/>
              <a:t>27/07/15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2365179-4FE3-4055-81BD-796BEF77030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DE1F4C3-6A1B-4D91-834A-1E1EFCEBEB97}" type="datetimeFigureOut">
              <a:rPr lang="zh-CN" altLang="en-US" smtClean="0"/>
              <a:t>27/07/15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2365179-4FE3-4055-81BD-796BEF77030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DE1F4C3-6A1B-4D91-834A-1E1EFCEBEB97}" type="datetimeFigureOut">
              <a:rPr lang="zh-CN" altLang="en-US" smtClean="0"/>
              <a:t>27/07/15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2365179-4FE3-4055-81BD-796BEF77030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DE1F4C3-6A1B-4D91-834A-1E1EFCEBEB97}" type="datetimeFigureOut">
              <a:rPr lang="zh-CN" altLang="en-US" smtClean="0"/>
              <a:t>27/07/15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2365179-4FE3-4055-81BD-796BEF77030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DE1F4C3-6A1B-4D91-834A-1E1EFCEBEB97}" type="datetimeFigureOut">
              <a:rPr lang="zh-CN" altLang="en-US" smtClean="0"/>
              <a:t>27/07/15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2365179-4FE3-4055-81BD-796BEF77030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3DE1F4C3-6A1B-4D91-834A-1E1EFCEBEB97}" type="datetimeFigureOut">
              <a:rPr lang="zh-CN" altLang="en-US" smtClean="0"/>
              <a:t>27/07/15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2365179-4FE3-4055-81BD-796BEF77030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3DE1F4C3-6A1B-4D91-834A-1E1EFCEBEB97}" type="datetimeFigureOut">
              <a:rPr lang="zh-CN" altLang="en-US" smtClean="0"/>
              <a:t>27/07/15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2365179-4FE3-4055-81BD-796BEF77030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70000">
              <a:schemeClr val="accent5">
                <a:lumMod val="40000"/>
                <a:lumOff val="60000"/>
              </a:schemeClr>
            </a:gs>
            <a:gs pos="100000">
              <a:schemeClr val="accent5">
                <a:lumMod val="75000"/>
                <a:alpha val="85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E1F4C3-6A1B-4D91-834A-1E1EFCEBEB97}" type="datetimeFigureOut">
              <a:rPr lang="zh-CN" altLang="en-US" smtClean="0"/>
              <a:t>27/07/15</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365179-4FE3-4055-81BD-796BEF77030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avid.abcc.ncifcrf.gov/"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hyperlink" Target="https://kicqstart-primers-sigmaaldrich.com/KiCqStartPrimers.php" TargetMode="External"/><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hyperlink" Target="http://david.abcc.ncifcrf.gov/" TargetMode="External"/><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BIOM3015 Practical Module 2</a:t>
            </a:r>
            <a:endParaRPr lang="en-US" dirty="0"/>
          </a:p>
        </p:txBody>
      </p:sp>
      <p:sp>
        <p:nvSpPr>
          <p:cNvPr id="5" name="Subtitle 4"/>
          <p:cNvSpPr>
            <a:spLocks noGrp="1"/>
          </p:cNvSpPr>
          <p:nvPr>
            <p:ph type="subTitle" idx="1"/>
          </p:nvPr>
        </p:nvSpPr>
        <p:spPr/>
        <p:txBody>
          <a:bodyPr>
            <a:normAutofit fontScale="92500"/>
          </a:bodyPr>
          <a:lstStyle/>
          <a:p>
            <a:r>
              <a:rPr lang="en-US" dirty="0" smtClean="0"/>
              <a:t>Animal model of Type I Diabetes</a:t>
            </a:r>
          </a:p>
          <a:p>
            <a:r>
              <a:rPr lang="en-US" dirty="0" smtClean="0"/>
              <a:t>Bioinformatics and Molecular Investigations of Underlying </a:t>
            </a:r>
            <a:r>
              <a:rPr lang="en-US" dirty="0"/>
              <a:t>P</a:t>
            </a:r>
            <a:r>
              <a:rPr lang="en-US" dirty="0" smtClean="0"/>
              <a:t>athways</a:t>
            </a:r>
            <a:endParaRPr lang="en-US" dirty="0"/>
          </a:p>
        </p:txBody>
      </p:sp>
    </p:spTree>
    <p:extLst>
      <p:ext uri="{BB962C8B-B14F-4D97-AF65-F5344CB8AC3E}">
        <p14:creationId xmlns:p14="http://schemas.microsoft.com/office/powerpoint/2010/main" val="2684347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4-08-19 at 5.50.54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79511" y="188640"/>
            <a:ext cx="5342273" cy="3816424"/>
          </a:xfrm>
          <a:prstGeom prst="rect">
            <a:avLst/>
          </a:prstGeom>
        </p:spPr>
      </p:pic>
      <p:pic>
        <p:nvPicPr>
          <p:cNvPr id="4" name="Picture 3" descr="Screen Shot 2014-08-19 at 5.51.05 P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635896" y="2661565"/>
            <a:ext cx="5251833" cy="4079803"/>
          </a:xfrm>
          <a:prstGeom prst="rect">
            <a:avLst/>
          </a:prstGeom>
        </p:spPr>
      </p:pic>
      <p:sp>
        <p:nvSpPr>
          <p:cNvPr id="5" name="TextBox 4"/>
          <p:cNvSpPr txBox="1"/>
          <p:nvPr/>
        </p:nvSpPr>
        <p:spPr>
          <a:xfrm>
            <a:off x="5580112" y="476672"/>
            <a:ext cx="3240360" cy="1477328"/>
          </a:xfrm>
          <a:prstGeom prst="rect">
            <a:avLst/>
          </a:prstGeom>
          <a:noFill/>
        </p:spPr>
        <p:txBody>
          <a:bodyPr wrap="square" rtlCol="0">
            <a:spAutoFit/>
          </a:bodyPr>
          <a:lstStyle/>
          <a:p>
            <a:r>
              <a:rPr lang="en-US" dirty="0" smtClean="0">
                <a:solidFill>
                  <a:srgbClr val="3366FF"/>
                </a:solidFill>
              </a:rPr>
              <a:t>Several different ways to look at overlap between genes within the top 100 list</a:t>
            </a:r>
          </a:p>
          <a:p>
            <a:endParaRPr lang="en-US" dirty="0">
              <a:solidFill>
                <a:srgbClr val="3366FF"/>
              </a:solidFill>
            </a:endParaRPr>
          </a:p>
          <a:p>
            <a:r>
              <a:rPr lang="en-US" b="1" dirty="0" smtClean="0">
                <a:solidFill>
                  <a:srgbClr val="008000"/>
                </a:solidFill>
              </a:rPr>
              <a:t>Functional Annotation Cluster</a:t>
            </a:r>
            <a:endParaRPr lang="en-US" b="1" dirty="0">
              <a:solidFill>
                <a:srgbClr val="008000"/>
              </a:solidFill>
            </a:endParaRPr>
          </a:p>
        </p:txBody>
      </p:sp>
      <p:sp>
        <p:nvSpPr>
          <p:cNvPr id="7" name="TextBox 6"/>
          <p:cNvSpPr txBox="1"/>
          <p:nvPr/>
        </p:nvSpPr>
        <p:spPr>
          <a:xfrm>
            <a:off x="323528" y="4293096"/>
            <a:ext cx="3240360" cy="1477328"/>
          </a:xfrm>
          <a:prstGeom prst="rect">
            <a:avLst/>
          </a:prstGeom>
          <a:noFill/>
        </p:spPr>
        <p:txBody>
          <a:bodyPr wrap="square" rtlCol="0">
            <a:spAutoFit/>
          </a:bodyPr>
          <a:lstStyle/>
          <a:p>
            <a:r>
              <a:rPr lang="en-US" dirty="0" smtClean="0">
                <a:solidFill>
                  <a:srgbClr val="3366FF"/>
                </a:solidFill>
              </a:rPr>
              <a:t>Many different ways to group the genes</a:t>
            </a:r>
          </a:p>
          <a:p>
            <a:endParaRPr lang="en-US" dirty="0">
              <a:solidFill>
                <a:srgbClr val="3366FF"/>
              </a:solidFill>
            </a:endParaRPr>
          </a:p>
          <a:p>
            <a:r>
              <a:rPr lang="en-US" b="1" dirty="0" smtClean="0">
                <a:solidFill>
                  <a:srgbClr val="008000"/>
                </a:solidFill>
              </a:rPr>
              <a:t>Pathways… </a:t>
            </a:r>
          </a:p>
          <a:p>
            <a:r>
              <a:rPr lang="en-US" b="1" dirty="0" smtClean="0">
                <a:solidFill>
                  <a:srgbClr val="008000"/>
                </a:solidFill>
              </a:rPr>
              <a:t>     click on “Chart” button</a:t>
            </a:r>
            <a:endParaRPr lang="en-US" b="1" dirty="0">
              <a:solidFill>
                <a:srgbClr val="008000"/>
              </a:solidFill>
            </a:endParaRPr>
          </a:p>
        </p:txBody>
      </p:sp>
      <p:pic>
        <p:nvPicPr>
          <p:cNvPr id="8" name="Picture 7" descr="Screen Shot 2014-08-19 at 5.51.15 PM.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51520" y="5949280"/>
            <a:ext cx="8217276" cy="792088"/>
          </a:xfrm>
          <a:prstGeom prst="rect">
            <a:avLst/>
          </a:prstGeom>
        </p:spPr>
      </p:pic>
      <p:cxnSp>
        <p:nvCxnSpPr>
          <p:cNvPr id="10" name="Straight Arrow Connector 9"/>
          <p:cNvCxnSpPr/>
          <p:nvPr/>
        </p:nvCxnSpPr>
        <p:spPr>
          <a:xfrm>
            <a:off x="3203848" y="2924944"/>
            <a:ext cx="1872208" cy="1080120"/>
          </a:xfrm>
          <a:prstGeom prst="straightConnector1">
            <a:avLst/>
          </a:prstGeom>
          <a:ln w="3810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2051720" y="5373216"/>
            <a:ext cx="2952328" cy="864096"/>
          </a:xfrm>
          <a:prstGeom prst="straightConnector1">
            <a:avLst/>
          </a:prstGeom>
          <a:ln w="3810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2267744" y="6165304"/>
            <a:ext cx="1584176" cy="432048"/>
          </a:xfrm>
          <a:prstGeom prst="ellipse">
            <a:avLst/>
          </a:prstGeom>
          <a:noFill/>
          <a:ln w="38100"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42961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And the stars appear…</a:t>
            </a:r>
            <a:endParaRPr lang="en-US" dirty="0"/>
          </a:p>
        </p:txBody>
      </p:sp>
      <p:pic>
        <p:nvPicPr>
          <p:cNvPr id="4" name="Picture 3" descr="Screen Shot 2014-08-19 at 5.51.27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79512" y="1340768"/>
            <a:ext cx="5736096" cy="4824536"/>
          </a:xfrm>
          <a:prstGeom prst="rect">
            <a:avLst/>
          </a:prstGeom>
        </p:spPr>
      </p:pic>
      <p:pic>
        <p:nvPicPr>
          <p:cNvPr id="5" name="Picture 4" descr="Screen Shot 2014-08-19 at 5.51.39 P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940152" y="1628800"/>
            <a:ext cx="3052813" cy="1398934"/>
          </a:xfrm>
          <a:prstGeom prst="rect">
            <a:avLst/>
          </a:prstGeom>
        </p:spPr>
      </p:pic>
      <p:pic>
        <p:nvPicPr>
          <p:cNvPr id="6" name="Picture 5" descr="Screen Shot 2014-08-19 at 5.51.56 PM.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940152" y="3789040"/>
            <a:ext cx="2958271" cy="2011287"/>
          </a:xfrm>
          <a:prstGeom prst="rect">
            <a:avLst/>
          </a:prstGeom>
        </p:spPr>
      </p:pic>
      <p:sp>
        <p:nvSpPr>
          <p:cNvPr id="2" name="Rectangle 1"/>
          <p:cNvSpPr/>
          <p:nvPr/>
        </p:nvSpPr>
        <p:spPr>
          <a:xfrm>
            <a:off x="323528" y="6381328"/>
            <a:ext cx="8640960" cy="400110"/>
          </a:xfrm>
          <a:prstGeom prst="rect">
            <a:avLst/>
          </a:prstGeom>
        </p:spPr>
        <p:txBody>
          <a:bodyPr wrap="square">
            <a:spAutoFit/>
          </a:bodyPr>
          <a:lstStyle/>
          <a:p>
            <a:r>
              <a:rPr lang="en-US" sz="2000" dirty="0" smtClean="0">
                <a:solidFill>
                  <a:srgbClr val="0000FF"/>
                </a:solidFill>
              </a:rPr>
              <a:t>The red stars indicate genes in that pathway that were on our top 100 list</a:t>
            </a:r>
            <a:endParaRPr lang="en-US" sz="2000" dirty="0">
              <a:solidFill>
                <a:srgbClr val="0000FF"/>
              </a:solidFill>
            </a:endParaRPr>
          </a:p>
        </p:txBody>
      </p:sp>
    </p:spTree>
    <p:extLst>
      <p:ext uri="{BB962C8B-B14F-4D97-AF65-F5344CB8AC3E}">
        <p14:creationId xmlns:p14="http://schemas.microsoft.com/office/powerpoint/2010/main" val="159899203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1143000"/>
          </a:xfrm>
        </p:spPr>
        <p:txBody>
          <a:bodyPr>
            <a:normAutofit fontScale="90000"/>
          </a:bodyPr>
          <a:lstStyle/>
          <a:p>
            <a:r>
              <a:rPr lang="en-US" dirty="0" smtClean="0"/>
              <a:t>… and then gives you more </a:t>
            </a:r>
            <a:r>
              <a:rPr lang="en-US" dirty="0"/>
              <a:t>g</a:t>
            </a:r>
            <a:r>
              <a:rPr lang="en-US" dirty="0" smtClean="0"/>
              <a:t>ene information than you could imagine</a:t>
            </a:r>
            <a:endParaRPr lang="en-US" dirty="0"/>
          </a:p>
        </p:txBody>
      </p:sp>
      <p:pic>
        <p:nvPicPr>
          <p:cNvPr id="3" name="Picture 2" descr="Screen Shot 2014-08-19 at 5.52.03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76195" y="1484784"/>
            <a:ext cx="3897145" cy="3168352"/>
          </a:xfrm>
          <a:prstGeom prst="rect">
            <a:avLst/>
          </a:prstGeom>
        </p:spPr>
      </p:pic>
      <p:pic>
        <p:nvPicPr>
          <p:cNvPr id="4" name="Picture 3" descr="Screen Shot 2014-08-19 at 5.52.12 P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499992" y="1484784"/>
            <a:ext cx="4392488" cy="3105245"/>
          </a:xfrm>
          <a:prstGeom prst="rect">
            <a:avLst/>
          </a:prstGeom>
        </p:spPr>
      </p:pic>
      <p:pic>
        <p:nvPicPr>
          <p:cNvPr id="5" name="Picture 4" descr="Screen Shot 2014-08-19 at 5.53.53 PM.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23528" y="4797152"/>
            <a:ext cx="4842493" cy="1886668"/>
          </a:xfrm>
          <a:prstGeom prst="rect">
            <a:avLst/>
          </a:prstGeom>
        </p:spPr>
      </p:pic>
      <p:sp>
        <p:nvSpPr>
          <p:cNvPr id="6" name="TextBox 5"/>
          <p:cNvSpPr txBox="1"/>
          <p:nvPr/>
        </p:nvSpPr>
        <p:spPr>
          <a:xfrm>
            <a:off x="5148064" y="5013176"/>
            <a:ext cx="3816424" cy="1569660"/>
          </a:xfrm>
          <a:prstGeom prst="rect">
            <a:avLst/>
          </a:prstGeom>
          <a:noFill/>
        </p:spPr>
        <p:txBody>
          <a:bodyPr wrap="square" rtlCol="0">
            <a:spAutoFit/>
          </a:bodyPr>
          <a:lstStyle/>
          <a:p>
            <a:pPr algn="r"/>
            <a:r>
              <a:rPr lang="en-US" sz="3200" dirty="0" smtClean="0">
                <a:solidFill>
                  <a:srgbClr val="0000FF"/>
                </a:solidFill>
              </a:rPr>
              <a:t>Supplement this with </a:t>
            </a:r>
          </a:p>
          <a:p>
            <a:pPr algn="r"/>
            <a:r>
              <a:rPr lang="en-US" sz="3200" dirty="0" smtClean="0">
                <a:solidFill>
                  <a:srgbClr val="0000FF"/>
                </a:solidFill>
              </a:rPr>
              <a:t>our old </a:t>
            </a:r>
            <a:r>
              <a:rPr lang="en-US" sz="3200" dirty="0" err="1" smtClean="0">
                <a:solidFill>
                  <a:srgbClr val="0000FF"/>
                </a:solidFill>
              </a:rPr>
              <a:t>favourite</a:t>
            </a:r>
            <a:r>
              <a:rPr lang="en-US" sz="3200" dirty="0" smtClean="0">
                <a:solidFill>
                  <a:srgbClr val="0000FF"/>
                </a:solidFill>
              </a:rPr>
              <a:t>:</a:t>
            </a:r>
          </a:p>
          <a:p>
            <a:pPr algn="r"/>
            <a:r>
              <a:rPr lang="en-US" sz="3200" b="1" dirty="0" smtClean="0">
                <a:solidFill>
                  <a:srgbClr val="0000FF"/>
                </a:solidFill>
              </a:rPr>
              <a:t>PUBMED</a:t>
            </a:r>
            <a:endParaRPr lang="en-US" sz="3200" b="1" dirty="0">
              <a:solidFill>
                <a:srgbClr val="0000FF"/>
              </a:solidFill>
            </a:endParaRPr>
          </a:p>
        </p:txBody>
      </p:sp>
    </p:spTree>
    <p:extLst>
      <p:ext uri="{BB962C8B-B14F-4D97-AF65-F5344CB8AC3E}">
        <p14:creationId xmlns:p14="http://schemas.microsoft.com/office/powerpoint/2010/main" val="336145257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Selecting your tissue &amp; gene</a:t>
            </a:r>
            <a:endParaRPr lang="en-US" dirty="0"/>
          </a:p>
        </p:txBody>
      </p:sp>
      <p:sp>
        <p:nvSpPr>
          <p:cNvPr id="4" name="Content Placeholder 3"/>
          <p:cNvSpPr>
            <a:spLocks noGrp="1"/>
          </p:cNvSpPr>
          <p:nvPr>
            <p:ph idx="1"/>
          </p:nvPr>
        </p:nvSpPr>
        <p:spPr/>
        <p:txBody>
          <a:bodyPr>
            <a:normAutofit fontScale="92500" lnSpcReduction="10000"/>
          </a:bodyPr>
          <a:lstStyle/>
          <a:p>
            <a:r>
              <a:rPr lang="en-US" dirty="0"/>
              <a:t>Choose 1 tissue to </a:t>
            </a:r>
            <a:r>
              <a:rPr lang="en-US" dirty="0" smtClean="0"/>
              <a:t>investigate</a:t>
            </a:r>
          </a:p>
          <a:p>
            <a:r>
              <a:rPr lang="en-US" dirty="0" smtClean="0"/>
              <a:t>Download top 100 gene list from Blackboard</a:t>
            </a:r>
          </a:p>
          <a:p>
            <a:r>
              <a:rPr lang="en-US" dirty="0" smtClean="0"/>
              <a:t>Paste into DAVID - </a:t>
            </a:r>
            <a:r>
              <a:rPr lang="en-US" dirty="0" smtClean="0">
                <a:hlinkClick r:id="rId2"/>
              </a:rPr>
              <a:t>http</a:t>
            </a:r>
            <a:r>
              <a:rPr lang="en-US" dirty="0">
                <a:hlinkClick r:id="rId2"/>
              </a:rPr>
              <a:t>://david.abcc.ncifcrf.gov</a:t>
            </a:r>
            <a:r>
              <a:rPr lang="en-US" dirty="0" smtClean="0">
                <a:hlinkClick r:id="rId2"/>
              </a:rPr>
              <a:t>/</a:t>
            </a:r>
            <a:r>
              <a:rPr lang="en-US" dirty="0" smtClean="0"/>
              <a:t> </a:t>
            </a:r>
          </a:p>
          <a:p>
            <a:r>
              <a:rPr lang="en-US" dirty="0" smtClean="0"/>
              <a:t>A pathway/function that interests you and can be relatively easily linked to diabetes model</a:t>
            </a:r>
          </a:p>
          <a:p>
            <a:pPr lvl="1"/>
            <a:r>
              <a:rPr lang="en-US" dirty="0" smtClean="0"/>
              <a:t>Some evidence from literature that pathway or functions are relevant</a:t>
            </a:r>
          </a:p>
          <a:p>
            <a:r>
              <a:rPr lang="en-US" dirty="0"/>
              <a:t>Choose 1 gene to </a:t>
            </a:r>
            <a:r>
              <a:rPr lang="en-US" dirty="0" smtClean="0"/>
              <a:t>investigate</a:t>
            </a:r>
          </a:p>
          <a:p>
            <a:pPr lvl="1"/>
            <a:r>
              <a:rPr lang="en-US" dirty="0" smtClean="0"/>
              <a:t>Find novel candidate that has not be investigated in this model before</a:t>
            </a:r>
            <a:endParaRPr lang="en-US" dirty="0"/>
          </a:p>
        </p:txBody>
      </p:sp>
      <p:sp>
        <p:nvSpPr>
          <p:cNvPr id="3" name="Rectangle 2"/>
          <p:cNvSpPr/>
          <p:nvPr/>
        </p:nvSpPr>
        <p:spPr>
          <a:xfrm>
            <a:off x="2051720" y="6309320"/>
            <a:ext cx="6874448" cy="461665"/>
          </a:xfrm>
          <a:prstGeom prst="rect">
            <a:avLst/>
          </a:prstGeom>
        </p:spPr>
        <p:txBody>
          <a:bodyPr wrap="none">
            <a:spAutoFit/>
          </a:bodyPr>
          <a:lstStyle/>
          <a:p>
            <a:r>
              <a:rPr lang="en-US" sz="2400" dirty="0">
                <a:solidFill>
                  <a:srgbClr val="0000FF"/>
                </a:solidFill>
              </a:rPr>
              <a:t>T</a:t>
            </a:r>
            <a:r>
              <a:rPr lang="en-US" sz="2400" dirty="0" smtClean="0">
                <a:solidFill>
                  <a:srgbClr val="0000FF"/>
                </a:solidFill>
              </a:rPr>
              <a:t>hen choose primers for your gene of interest (GOI)…</a:t>
            </a:r>
            <a:endParaRPr lang="en-US" sz="2400" dirty="0">
              <a:solidFill>
                <a:srgbClr val="0000FF"/>
              </a:solidFill>
            </a:endParaRPr>
          </a:p>
        </p:txBody>
      </p:sp>
    </p:spTree>
    <p:extLst>
      <p:ext uri="{BB962C8B-B14F-4D97-AF65-F5344CB8AC3E}">
        <p14:creationId xmlns:p14="http://schemas.microsoft.com/office/powerpoint/2010/main" val="211199712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562074"/>
          </a:xfrm>
        </p:spPr>
        <p:txBody>
          <a:bodyPr>
            <a:normAutofit fontScale="90000"/>
          </a:bodyPr>
          <a:lstStyle/>
          <a:p>
            <a:r>
              <a:rPr lang="en-US" dirty="0" smtClean="0"/>
              <a:t>Choosing and ordering your primers</a:t>
            </a:r>
            <a:endParaRPr lang="en-US" dirty="0"/>
          </a:p>
        </p:txBody>
      </p:sp>
      <p:pic>
        <p:nvPicPr>
          <p:cNvPr id="4" name="Picture 3" descr="Screen Shot 2014-08-19 at 10.05.44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23528" y="1124744"/>
            <a:ext cx="6002386" cy="3888432"/>
          </a:xfrm>
          <a:prstGeom prst="rect">
            <a:avLst/>
          </a:prstGeom>
        </p:spPr>
      </p:pic>
      <p:pic>
        <p:nvPicPr>
          <p:cNvPr id="6" name="Picture 5" descr="Screen Shot 2014-08-19 at 10.07.38 P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109013" y="3933056"/>
            <a:ext cx="3855475" cy="2687511"/>
          </a:xfrm>
          <a:prstGeom prst="rect">
            <a:avLst/>
          </a:prstGeom>
        </p:spPr>
      </p:pic>
      <p:pic>
        <p:nvPicPr>
          <p:cNvPr id="7" name="Picture 6" descr="Screen Shot 2014-08-19 at 5.52.03 PM.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51520" y="5229200"/>
            <a:ext cx="4621342" cy="1296144"/>
          </a:xfrm>
          <a:prstGeom prst="rect">
            <a:avLst/>
          </a:prstGeom>
        </p:spPr>
      </p:pic>
      <p:cxnSp>
        <p:nvCxnSpPr>
          <p:cNvPr id="8" name="Straight Arrow Connector 7"/>
          <p:cNvCxnSpPr/>
          <p:nvPr/>
        </p:nvCxnSpPr>
        <p:spPr>
          <a:xfrm flipV="1">
            <a:off x="2987824" y="5589240"/>
            <a:ext cx="2160240" cy="216024"/>
          </a:xfrm>
          <a:prstGeom prst="straightConnector1">
            <a:avLst/>
          </a:prstGeom>
          <a:ln w="38100" cmpd="sng">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4139952" y="4581128"/>
            <a:ext cx="1008112" cy="216024"/>
          </a:xfrm>
          <a:prstGeom prst="straightConnector1">
            <a:avLst/>
          </a:prstGeom>
          <a:ln w="38100" cmpd="sng">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1259632" y="764704"/>
            <a:ext cx="7128792" cy="369332"/>
          </a:xfrm>
          <a:prstGeom prst="rect">
            <a:avLst/>
          </a:prstGeom>
        </p:spPr>
        <p:txBody>
          <a:bodyPr wrap="square">
            <a:spAutoFit/>
          </a:bodyPr>
          <a:lstStyle/>
          <a:p>
            <a:r>
              <a:rPr lang="en-US" dirty="0">
                <a:hlinkClick r:id="rId5"/>
              </a:rPr>
              <a:t>https://kicqstart-primers-sigmaaldrich.com/</a:t>
            </a:r>
            <a:r>
              <a:rPr lang="en-US" dirty="0" smtClean="0">
                <a:hlinkClick r:id="rId5"/>
              </a:rPr>
              <a:t>KiCqStartPrimers.php</a:t>
            </a:r>
            <a:r>
              <a:rPr lang="en-US" dirty="0" smtClean="0"/>
              <a:t> </a:t>
            </a:r>
            <a:endParaRPr lang="en-US" dirty="0"/>
          </a:p>
        </p:txBody>
      </p:sp>
    </p:spTree>
    <p:extLst>
      <p:ext uri="{BB962C8B-B14F-4D97-AF65-F5344CB8AC3E}">
        <p14:creationId xmlns:p14="http://schemas.microsoft.com/office/powerpoint/2010/main" val="24646854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0106"/>
          </a:xfrm>
        </p:spPr>
        <p:txBody>
          <a:bodyPr/>
          <a:lstStyle/>
          <a:p>
            <a:r>
              <a:rPr lang="en-US" dirty="0" smtClean="0"/>
              <a:t>What makes a good primer pair?</a:t>
            </a:r>
            <a:endParaRPr lang="en-US" dirty="0"/>
          </a:p>
        </p:txBody>
      </p:sp>
      <p:pic>
        <p:nvPicPr>
          <p:cNvPr id="3" name="Picture 2" descr="Screen Shot 2014-08-19 at 10.04.22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79512" y="1277452"/>
            <a:ext cx="3100484" cy="5103876"/>
          </a:xfrm>
          <a:prstGeom prst="rect">
            <a:avLst/>
          </a:prstGeom>
        </p:spPr>
      </p:pic>
      <p:pic>
        <p:nvPicPr>
          <p:cNvPr id="4" name="Picture 3" descr="Screen Shot 2014-08-19 at 10.08.17 P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491880" y="1268760"/>
            <a:ext cx="3466996" cy="2592288"/>
          </a:xfrm>
          <a:prstGeom prst="rect">
            <a:avLst/>
          </a:prstGeom>
        </p:spPr>
      </p:pic>
      <p:pic>
        <p:nvPicPr>
          <p:cNvPr id="5" name="Picture 4" descr="Screen Shot 2014-08-19 at 10.08.29 PM.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384937" y="3861048"/>
            <a:ext cx="5507543" cy="2523987"/>
          </a:xfrm>
          <a:prstGeom prst="rect">
            <a:avLst/>
          </a:prstGeom>
        </p:spPr>
      </p:pic>
      <p:sp>
        <p:nvSpPr>
          <p:cNvPr id="6" name="TextBox 5"/>
          <p:cNvSpPr txBox="1"/>
          <p:nvPr/>
        </p:nvSpPr>
        <p:spPr>
          <a:xfrm>
            <a:off x="1547664" y="6427867"/>
            <a:ext cx="7416824" cy="400110"/>
          </a:xfrm>
          <a:prstGeom prst="rect">
            <a:avLst/>
          </a:prstGeom>
          <a:noFill/>
        </p:spPr>
        <p:txBody>
          <a:bodyPr wrap="square" rtlCol="0">
            <a:spAutoFit/>
          </a:bodyPr>
          <a:lstStyle/>
          <a:p>
            <a:pPr algn="r"/>
            <a:r>
              <a:rPr lang="en-US" sz="2000" dirty="0" smtClean="0">
                <a:solidFill>
                  <a:srgbClr val="0000FF"/>
                </a:solidFill>
              </a:rPr>
              <a:t>Email your selection to me: </a:t>
            </a:r>
            <a:r>
              <a:rPr lang="en-US" sz="2000" dirty="0" err="1" smtClean="0">
                <a:solidFill>
                  <a:srgbClr val="0000FF"/>
                </a:solidFill>
              </a:rPr>
              <a:t>k.zimbardi@uq.edu.au</a:t>
            </a:r>
            <a:endParaRPr lang="en-US" sz="2000" b="1" dirty="0">
              <a:solidFill>
                <a:srgbClr val="0000FF"/>
              </a:solidFill>
            </a:endParaRPr>
          </a:p>
        </p:txBody>
      </p:sp>
      <p:sp>
        <p:nvSpPr>
          <p:cNvPr id="7" name="Oval 6"/>
          <p:cNvSpPr/>
          <p:nvPr/>
        </p:nvSpPr>
        <p:spPr>
          <a:xfrm>
            <a:off x="6372200" y="4673524"/>
            <a:ext cx="360040" cy="288032"/>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617733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a:xfrm>
            <a:off x="549275" y="107950"/>
            <a:ext cx="8042275" cy="1160463"/>
          </a:xfrm>
        </p:spPr>
        <p:txBody>
          <a:bodyPr anchor="ctr"/>
          <a:lstStyle/>
          <a:p>
            <a:r>
              <a:rPr lang="en-AU" sz="4000">
                <a:latin typeface="Arial" charset="0"/>
                <a:ea typeface="ＭＳ Ｐゴシック" charset="0"/>
                <a:cs typeface="Arial" charset="0"/>
              </a:rPr>
              <a:t>Module 1: Ischemic Heart Disease</a:t>
            </a:r>
          </a:p>
        </p:txBody>
      </p:sp>
      <p:sp>
        <p:nvSpPr>
          <p:cNvPr id="33794" name="Content Placeholder 1"/>
          <p:cNvSpPr>
            <a:spLocks noGrp="1"/>
          </p:cNvSpPr>
          <p:nvPr>
            <p:ph idx="1"/>
          </p:nvPr>
        </p:nvSpPr>
        <p:spPr>
          <a:xfrm>
            <a:off x="549275" y="1412875"/>
            <a:ext cx="8042275" cy="4530725"/>
          </a:xfrm>
        </p:spPr>
        <p:txBody>
          <a:bodyPr>
            <a:normAutofit fontScale="92500" lnSpcReduction="10000"/>
          </a:bodyPr>
          <a:lstStyle/>
          <a:p>
            <a:pPr>
              <a:spcBef>
                <a:spcPts val="600"/>
              </a:spcBef>
            </a:pPr>
            <a:r>
              <a:rPr lang="en-AU" sz="1800">
                <a:latin typeface="Arial" charset="0"/>
                <a:ea typeface="ＭＳ Ｐゴシック" charset="0"/>
                <a:cs typeface="Arial" charset="0"/>
              </a:rPr>
              <a:t>Animal treatment and tissue collection:</a:t>
            </a:r>
          </a:p>
          <a:p>
            <a:pPr lvl="1"/>
            <a:r>
              <a:rPr lang="en-AU" sz="1600">
                <a:latin typeface="Arial" charset="0"/>
                <a:ea typeface="ＭＳ Ｐゴシック" charset="0"/>
                <a:cs typeface="Arial" charset="0"/>
              </a:rPr>
              <a:t>Mice with coronary artery occluded or sham</a:t>
            </a:r>
          </a:p>
          <a:p>
            <a:pPr lvl="1"/>
            <a:r>
              <a:rPr lang="en-AU" sz="1600">
                <a:latin typeface="Arial" charset="0"/>
                <a:ea typeface="ＭＳ Ｐゴシック" charset="0"/>
                <a:cs typeface="Arial" charset="0"/>
              </a:rPr>
              <a:t>Treated with synthetic ghrelin analogue or placebo</a:t>
            </a:r>
          </a:p>
          <a:p>
            <a:pPr lvl="1"/>
            <a:r>
              <a:rPr lang="en-AU" sz="1600">
                <a:latin typeface="Arial" charset="0"/>
                <a:ea typeface="ＭＳ Ｐゴシック" charset="0"/>
                <a:cs typeface="Arial" charset="0"/>
              </a:rPr>
              <a:t>Mice sacrificed and ventricle frozen in liquid nitrogen</a:t>
            </a:r>
          </a:p>
          <a:p>
            <a:pPr lvl="1">
              <a:spcBef>
                <a:spcPts val="800"/>
              </a:spcBef>
            </a:pPr>
            <a:r>
              <a:rPr lang="en-AU" sz="1600">
                <a:latin typeface="Arial" charset="0"/>
                <a:ea typeface="ＭＳ Ｐゴシック" charset="0"/>
                <a:cs typeface="Arial" charset="0"/>
              </a:rPr>
              <a:t>RNA extracted and cDNA synthesised</a:t>
            </a:r>
          </a:p>
          <a:p>
            <a:pPr>
              <a:spcBef>
                <a:spcPts val="800"/>
              </a:spcBef>
            </a:pPr>
            <a:r>
              <a:rPr lang="en-AU" sz="1800">
                <a:latin typeface="Arial" charset="0"/>
                <a:ea typeface="ＭＳ Ｐゴシック" charset="0"/>
                <a:cs typeface="Arial" charset="0"/>
              </a:rPr>
              <a:t>Online databases of microarray &amp; seqRNA results analysed for genes of interest</a:t>
            </a:r>
          </a:p>
          <a:p>
            <a:pPr>
              <a:spcBef>
                <a:spcPts val="800"/>
              </a:spcBef>
            </a:pPr>
            <a:r>
              <a:rPr lang="en-AU" sz="1800">
                <a:latin typeface="Arial" charset="0"/>
                <a:ea typeface="ＭＳ Ｐゴシック" charset="0"/>
                <a:cs typeface="Arial" charset="0"/>
              </a:rPr>
              <a:t>In groups of 3-4 you will:</a:t>
            </a:r>
          </a:p>
          <a:p>
            <a:pPr lvl="1"/>
            <a:r>
              <a:rPr lang="en-AU" sz="1800">
                <a:latin typeface="Arial" charset="0"/>
                <a:ea typeface="ＭＳ Ｐゴシック" charset="0"/>
                <a:cs typeface="Arial" charset="0"/>
              </a:rPr>
              <a:t>Perform literature searches and to select a gene of interest</a:t>
            </a:r>
          </a:p>
          <a:p>
            <a:pPr lvl="1"/>
            <a:r>
              <a:rPr lang="en-AU" sz="1800">
                <a:latin typeface="Arial" charset="0"/>
                <a:ea typeface="ＭＳ Ｐゴシック" charset="0"/>
                <a:cs typeface="Arial" charset="0"/>
              </a:rPr>
              <a:t>Design primers for your gene</a:t>
            </a:r>
          </a:p>
          <a:p>
            <a:pPr lvl="1"/>
            <a:r>
              <a:rPr lang="en-AU" sz="1800">
                <a:latin typeface="Arial" charset="0"/>
                <a:ea typeface="ＭＳ Ｐゴシック" charset="0"/>
                <a:cs typeface="Arial" charset="0"/>
              </a:rPr>
              <a:t>Perform qPCR and analyse the results</a:t>
            </a:r>
          </a:p>
          <a:p>
            <a:pPr>
              <a:spcBef>
                <a:spcPts val="800"/>
              </a:spcBef>
            </a:pPr>
            <a:r>
              <a:rPr lang="en-AU" sz="1800">
                <a:latin typeface="Arial" charset="0"/>
                <a:ea typeface="ＭＳ Ｐゴシック" charset="0"/>
                <a:cs typeface="Arial" charset="0"/>
              </a:rPr>
              <a:t>Individual report on your experimental findings (20%)</a:t>
            </a:r>
          </a:p>
          <a:p>
            <a:pPr lvl="1"/>
            <a:r>
              <a:rPr lang="en-AU" sz="1800">
                <a:latin typeface="Arial" charset="0"/>
                <a:ea typeface="ＭＳ Ｐゴシック" charset="0"/>
                <a:cs typeface="Arial" charset="0"/>
              </a:rPr>
              <a:t>4 page limit (excluding reference list)</a:t>
            </a:r>
          </a:p>
          <a:p>
            <a:pPr lvl="1"/>
            <a:r>
              <a:rPr lang="en-AU" sz="1800">
                <a:latin typeface="Arial" charset="0"/>
                <a:ea typeface="ＭＳ Ｐゴシック" charset="0"/>
                <a:cs typeface="Arial" charset="0"/>
              </a:rPr>
              <a:t>Submitted online through Turnitin (link on Blackboard)</a:t>
            </a:r>
          </a:p>
          <a:p>
            <a:pPr lvl="1"/>
            <a:r>
              <a:rPr lang="en-AU" sz="1800">
                <a:latin typeface="Arial" charset="0"/>
                <a:ea typeface="ＭＳ Ｐゴシック" charset="0"/>
                <a:cs typeface="Arial" charset="0"/>
              </a:rPr>
              <a:t>Due in week 6 (1 week after final prac class)</a:t>
            </a:r>
          </a:p>
          <a:p>
            <a:endParaRPr lang="en-AU" sz="1800">
              <a:latin typeface="News Gothic MT" charset="0"/>
              <a:ea typeface="ＭＳ Ｐゴシック" charset="0"/>
            </a:endParaRPr>
          </a:p>
        </p:txBody>
      </p:sp>
    </p:spTree>
    <p:extLst>
      <p:ext uri="{BB962C8B-B14F-4D97-AF65-F5344CB8AC3E}">
        <p14:creationId xmlns:p14="http://schemas.microsoft.com/office/powerpoint/2010/main" val="2960212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634082"/>
          </a:xfrm>
        </p:spPr>
        <p:txBody>
          <a:bodyPr>
            <a:noAutofit/>
          </a:bodyPr>
          <a:lstStyle/>
          <a:p>
            <a:r>
              <a:rPr lang="en-US" sz="3200" dirty="0">
                <a:solidFill>
                  <a:srgbClr val="008000"/>
                </a:solidFill>
              </a:rPr>
              <a:t>GEO: http://</a:t>
            </a:r>
            <a:r>
              <a:rPr lang="en-US" sz="3200" dirty="0" err="1">
                <a:solidFill>
                  <a:srgbClr val="008000"/>
                </a:solidFill>
              </a:rPr>
              <a:t>www.ncbi.nlm.nih.gov</a:t>
            </a:r>
            <a:r>
              <a:rPr lang="en-US" sz="3200" dirty="0">
                <a:solidFill>
                  <a:srgbClr val="008000"/>
                </a:solidFill>
              </a:rPr>
              <a:t>/</a:t>
            </a:r>
            <a:r>
              <a:rPr lang="en-US" sz="3200" dirty="0" smtClean="0">
                <a:solidFill>
                  <a:srgbClr val="008000"/>
                </a:solidFill>
              </a:rPr>
              <a:t>geo/</a:t>
            </a:r>
            <a:endParaRPr lang="en-US" sz="3200" dirty="0">
              <a:solidFill>
                <a:srgbClr val="008000"/>
              </a:solidFill>
            </a:endParaRPr>
          </a:p>
        </p:txBody>
      </p:sp>
      <p:pic>
        <p:nvPicPr>
          <p:cNvPr id="5" name="Picture 4" descr="Screen Shot 2014-08-19 at 8.59.06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79512" y="836712"/>
            <a:ext cx="6917765" cy="4482353"/>
          </a:xfrm>
          <a:prstGeom prst="rect">
            <a:avLst/>
          </a:prstGeom>
        </p:spPr>
      </p:pic>
      <p:pic>
        <p:nvPicPr>
          <p:cNvPr id="6" name="Picture 5" descr="Screen Shot 2014-08-19 at 8.59.32 P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267744" y="2310166"/>
            <a:ext cx="6676434" cy="4364809"/>
          </a:xfrm>
          <a:prstGeom prst="rect">
            <a:avLst/>
          </a:prstGeom>
        </p:spPr>
      </p:pic>
      <p:sp>
        <p:nvSpPr>
          <p:cNvPr id="7" name="TextBox 6"/>
          <p:cNvSpPr txBox="1"/>
          <p:nvPr/>
        </p:nvSpPr>
        <p:spPr>
          <a:xfrm>
            <a:off x="107504" y="5890046"/>
            <a:ext cx="2304256" cy="923330"/>
          </a:xfrm>
          <a:prstGeom prst="rect">
            <a:avLst/>
          </a:prstGeom>
          <a:noFill/>
        </p:spPr>
        <p:txBody>
          <a:bodyPr wrap="square" rtlCol="0">
            <a:spAutoFit/>
          </a:bodyPr>
          <a:lstStyle/>
          <a:p>
            <a:r>
              <a:rPr lang="en-US" dirty="0" smtClean="0">
                <a:solidFill>
                  <a:srgbClr val="3366FF"/>
                </a:solidFill>
              </a:rPr>
              <a:t>Database of results from microarray and </a:t>
            </a:r>
            <a:r>
              <a:rPr lang="en-US" dirty="0" err="1" smtClean="0">
                <a:solidFill>
                  <a:srgbClr val="3366FF"/>
                </a:solidFill>
              </a:rPr>
              <a:t>seqRNA</a:t>
            </a:r>
            <a:r>
              <a:rPr lang="en-US" dirty="0" smtClean="0">
                <a:solidFill>
                  <a:srgbClr val="3366FF"/>
                </a:solidFill>
              </a:rPr>
              <a:t> experiments</a:t>
            </a:r>
            <a:endParaRPr lang="en-US" dirty="0">
              <a:solidFill>
                <a:srgbClr val="3366FF"/>
              </a:solidFill>
            </a:endParaRPr>
          </a:p>
        </p:txBody>
      </p:sp>
    </p:spTree>
    <p:extLst>
      <p:ext uri="{BB962C8B-B14F-4D97-AF65-F5344CB8AC3E}">
        <p14:creationId xmlns:p14="http://schemas.microsoft.com/office/powerpoint/2010/main" val="127882480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Soooooo</a:t>
            </a:r>
            <a:r>
              <a:rPr lang="en-US" dirty="0" smtClean="0"/>
              <a:t> many experiments!!!</a:t>
            </a:r>
            <a:endParaRPr lang="en-US" dirty="0"/>
          </a:p>
        </p:txBody>
      </p:sp>
      <p:pic>
        <p:nvPicPr>
          <p:cNvPr id="4" name="Picture 3" descr="Screen Shot 2014-08-19 at 9.04.16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71600" y="1700808"/>
            <a:ext cx="7848872" cy="4905545"/>
          </a:xfrm>
          <a:prstGeom prst="rect">
            <a:avLst/>
          </a:prstGeom>
        </p:spPr>
      </p:pic>
    </p:spTree>
    <p:extLst>
      <p:ext uri="{BB962C8B-B14F-4D97-AF65-F5344CB8AC3E}">
        <p14:creationId xmlns:p14="http://schemas.microsoft.com/office/powerpoint/2010/main" val="121664549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Soooooo</a:t>
            </a:r>
            <a:r>
              <a:rPr lang="en-US" dirty="0"/>
              <a:t> much data!!!</a:t>
            </a:r>
          </a:p>
        </p:txBody>
      </p:sp>
      <p:pic>
        <p:nvPicPr>
          <p:cNvPr id="3" name="Picture 2" descr="Screen Shot 2014-08-19 at 9.06.48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51520" y="1268760"/>
            <a:ext cx="5665498" cy="3895415"/>
          </a:xfrm>
          <a:prstGeom prst="rect">
            <a:avLst/>
          </a:prstGeom>
        </p:spPr>
      </p:pic>
      <p:pic>
        <p:nvPicPr>
          <p:cNvPr id="4" name="Picture 3" descr="Screen Shot 2014-08-19 at 9.07.11 PM.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491880" y="3365993"/>
            <a:ext cx="5436096" cy="3397560"/>
          </a:xfrm>
          <a:prstGeom prst="rect">
            <a:avLst/>
          </a:prstGeom>
        </p:spPr>
      </p:pic>
    </p:spTree>
    <p:extLst>
      <p:ext uri="{BB962C8B-B14F-4D97-AF65-F5344CB8AC3E}">
        <p14:creationId xmlns:p14="http://schemas.microsoft.com/office/powerpoint/2010/main" val="341570015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 I got lost in the data for a while ;)</a:t>
            </a:r>
            <a:endParaRPr lang="en-US" dirty="0"/>
          </a:p>
        </p:txBody>
      </p:sp>
      <p:pic>
        <p:nvPicPr>
          <p:cNvPr id="3" name="Picture 2" descr="Screen Shot 2014-08-19 at 9.10.11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23528" y="1268759"/>
            <a:ext cx="5077659" cy="4104457"/>
          </a:xfrm>
          <a:prstGeom prst="rect">
            <a:avLst/>
          </a:prstGeom>
        </p:spPr>
      </p:pic>
      <p:sp>
        <p:nvSpPr>
          <p:cNvPr id="4" name="TextBox 3"/>
          <p:cNvSpPr txBox="1"/>
          <p:nvPr/>
        </p:nvSpPr>
        <p:spPr>
          <a:xfrm>
            <a:off x="5436096" y="2708920"/>
            <a:ext cx="3563888" cy="3970318"/>
          </a:xfrm>
          <a:prstGeom prst="rect">
            <a:avLst/>
          </a:prstGeom>
          <a:noFill/>
        </p:spPr>
        <p:txBody>
          <a:bodyPr wrap="square" rtlCol="0">
            <a:spAutoFit/>
          </a:bodyPr>
          <a:lstStyle/>
          <a:p>
            <a:r>
              <a:rPr lang="en-US" dirty="0" smtClean="0"/>
              <a:t>…then focused!</a:t>
            </a:r>
          </a:p>
          <a:p>
            <a:r>
              <a:rPr lang="en-US" dirty="0" smtClean="0"/>
              <a:t>Data from </a:t>
            </a:r>
          </a:p>
          <a:p>
            <a:pPr marL="285750" indent="-285750">
              <a:buFont typeface="Arial"/>
              <a:buChar char="•"/>
            </a:pPr>
            <a:r>
              <a:rPr lang="en-US" dirty="0" smtClean="0"/>
              <a:t>STZ models</a:t>
            </a:r>
          </a:p>
          <a:p>
            <a:pPr marL="285750" indent="-285750">
              <a:buFont typeface="Arial"/>
              <a:buChar char="•"/>
            </a:pPr>
            <a:r>
              <a:rPr lang="en-US" dirty="0" smtClean="0"/>
              <a:t>in rodents</a:t>
            </a:r>
          </a:p>
          <a:p>
            <a:pPr marL="285750" indent="-285750">
              <a:buFont typeface="Arial"/>
              <a:buChar char="•"/>
            </a:pPr>
            <a:r>
              <a:rPr lang="en-US" dirty="0" smtClean="0"/>
              <a:t>In the 3 tissues we have available </a:t>
            </a:r>
          </a:p>
          <a:p>
            <a:pPr marL="742950" lvl="1" indent="-285750">
              <a:buFont typeface="Arial"/>
              <a:buChar char="•"/>
            </a:pPr>
            <a:r>
              <a:rPr lang="en-US" dirty="0" smtClean="0"/>
              <a:t>Brain</a:t>
            </a:r>
          </a:p>
          <a:p>
            <a:pPr marL="742950" lvl="1" indent="-285750">
              <a:buFont typeface="Arial"/>
              <a:buChar char="•"/>
            </a:pPr>
            <a:r>
              <a:rPr lang="en-US" dirty="0" smtClean="0"/>
              <a:t>Heart</a:t>
            </a:r>
          </a:p>
          <a:p>
            <a:pPr marL="742950" lvl="1" indent="-285750">
              <a:buFont typeface="Arial"/>
              <a:buChar char="•"/>
            </a:pPr>
            <a:r>
              <a:rPr lang="en-US" dirty="0" smtClean="0"/>
              <a:t>Kidney</a:t>
            </a:r>
          </a:p>
          <a:p>
            <a:pPr marL="285750" indent="-285750">
              <a:buFont typeface="Arial"/>
              <a:buChar char="•"/>
            </a:pPr>
            <a:r>
              <a:rPr lang="en-US" dirty="0" smtClean="0"/>
              <a:t>Over a similar time course</a:t>
            </a:r>
            <a:endParaRPr lang="en-US" dirty="0"/>
          </a:p>
          <a:p>
            <a:pPr marL="285750" indent="-285750">
              <a:buFont typeface="Arial"/>
              <a:buChar char="•"/>
            </a:pPr>
            <a:r>
              <a:rPr lang="en-US" dirty="0" smtClean="0"/>
              <a:t>3 data sets for each</a:t>
            </a:r>
          </a:p>
          <a:p>
            <a:pPr marL="285750" indent="-285750">
              <a:buFont typeface="Arial"/>
              <a:buChar char="•"/>
            </a:pPr>
            <a:r>
              <a:rPr lang="en-US" dirty="0" smtClean="0"/>
              <a:t>Which genes have at least 2 fold change in expression?</a:t>
            </a:r>
          </a:p>
          <a:p>
            <a:pPr marL="285750" indent="-285750">
              <a:buFont typeface="Arial"/>
              <a:buChar char="•"/>
            </a:pPr>
            <a:r>
              <a:rPr lang="en-US" dirty="0" smtClean="0"/>
              <a:t>Which of these genes turn up in more than 1 data set</a:t>
            </a:r>
            <a:endParaRPr lang="en-US" dirty="0"/>
          </a:p>
        </p:txBody>
      </p:sp>
    </p:spTree>
    <p:extLst>
      <p:ext uri="{BB962C8B-B14F-4D97-AF65-F5344CB8AC3E}">
        <p14:creationId xmlns:p14="http://schemas.microsoft.com/office/powerpoint/2010/main" val="802812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 now we have our ‘top 100’ genes</a:t>
            </a:r>
            <a:endParaRPr lang="en-US" dirty="0"/>
          </a:p>
        </p:txBody>
      </p:sp>
      <p:sp>
        <p:nvSpPr>
          <p:cNvPr id="3" name="Content Placeholder 2"/>
          <p:cNvSpPr>
            <a:spLocks noGrp="1"/>
          </p:cNvSpPr>
          <p:nvPr>
            <p:ph idx="1"/>
          </p:nvPr>
        </p:nvSpPr>
        <p:spPr/>
        <p:txBody>
          <a:bodyPr/>
          <a:lstStyle/>
          <a:p>
            <a:r>
              <a:rPr lang="en-US" dirty="0" smtClean="0"/>
              <a:t>Genes which were up-regulated</a:t>
            </a:r>
          </a:p>
          <a:p>
            <a:pPr lvl="1"/>
            <a:r>
              <a:rPr lang="en-US" dirty="0" smtClean="0"/>
              <a:t>Twice as many copies of mRNA compared with control</a:t>
            </a:r>
          </a:p>
          <a:p>
            <a:r>
              <a:rPr lang="en-US" dirty="0" smtClean="0"/>
              <a:t>Genes that were down regulated </a:t>
            </a:r>
          </a:p>
          <a:p>
            <a:pPr lvl="1"/>
            <a:r>
              <a:rPr lang="en-US" dirty="0" smtClean="0"/>
              <a:t>less than half the expression of controls</a:t>
            </a:r>
          </a:p>
          <a:p>
            <a:endParaRPr lang="en-US" dirty="0" smtClean="0"/>
          </a:p>
          <a:p>
            <a:r>
              <a:rPr lang="en-US" dirty="0" smtClean="0"/>
              <a:t>Now how do you choose a single gene to investigate…?</a:t>
            </a:r>
            <a:endParaRPr lang="en-US" dirty="0"/>
          </a:p>
        </p:txBody>
      </p:sp>
    </p:spTree>
    <p:extLst>
      <p:ext uri="{BB962C8B-B14F-4D97-AF65-F5344CB8AC3E}">
        <p14:creationId xmlns:p14="http://schemas.microsoft.com/office/powerpoint/2010/main" val="253599335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DAVID to the rescue!!!</a:t>
            </a:r>
            <a:endParaRPr lang="en-US" dirty="0"/>
          </a:p>
        </p:txBody>
      </p:sp>
      <p:pic>
        <p:nvPicPr>
          <p:cNvPr id="5" name="Picture 4" descr="Screen Shot 2014-08-19 at 5.49.38 P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23528" y="1700808"/>
            <a:ext cx="5931330" cy="4937039"/>
          </a:xfrm>
          <a:prstGeom prst="rect">
            <a:avLst/>
          </a:prstGeom>
        </p:spPr>
      </p:pic>
      <p:sp>
        <p:nvSpPr>
          <p:cNvPr id="6" name="TextBox 5"/>
          <p:cNvSpPr txBox="1"/>
          <p:nvPr/>
        </p:nvSpPr>
        <p:spPr>
          <a:xfrm>
            <a:off x="6588224" y="1412776"/>
            <a:ext cx="2376264" cy="2246769"/>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2800" dirty="0" smtClean="0">
                <a:solidFill>
                  <a:schemeClr val="bg1"/>
                </a:solidFill>
              </a:rPr>
              <a:t>D</a:t>
            </a:r>
            <a:r>
              <a:rPr lang="en-US" sz="2800" dirty="0" smtClean="0">
                <a:solidFill>
                  <a:schemeClr val="accent5">
                    <a:lumMod val="20000"/>
                    <a:lumOff val="80000"/>
                  </a:schemeClr>
                </a:solidFill>
              </a:rPr>
              <a:t>atabase for </a:t>
            </a:r>
            <a:r>
              <a:rPr lang="en-US" sz="2800" dirty="0" smtClean="0">
                <a:solidFill>
                  <a:srgbClr val="FFFFFF"/>
                </a:solidFill>
              </a:rPr>
              <a:t>A</a:t>
            </a:r>
            <a:r>
              <a:rPr lang="en-US" sz="2800" dirty="0" smtClean="0">
                <a:solidFill>
                  <a:schemeClr val="accent5">
                    <a:lumMod val="20000"/>
                    <a:lumOff val="80000"/>
                  </a:schemeClr>
                </a:solidFill>
              </a:rPr>
              <a:t>nnotation, </a:t>
            </a:r>
            <a:r>
              <a:rPr lang="en-US" sz="2800" dirty="0" err="1" smtClean="0">
                <a:solidFill>
                  <a:srgbClr val="FFFFFF"/>
                </a:solidFill>
              </a:rPr>
              <a:t>V</a:t>
            </a:r>
            <a:r>
              <a:rPr lang="en-US" sz="2800" dirty="0" err="1" smtClean="0">
                <a:solidFill>
                  <a:schemeClr val="accent5">
                    <a:lumMod val="20000"/>
                    <a:lumOff val="80000"/>
                  </a:schemeClr>
                </a:solidFill>
              </a:rPr>
              <a:t>isualisation</a:t>
            </a:r>
            <a:r>
              <a:rPr lang="en-US" sz="2800" dirty="0" smtClean="0">
                <a:solidFill>
                  <a:schemeClr val="accent5">
                    <a:lumMod val="20000"/>
                    <a:lumOff val="80000"/>
                  </a:schemeClr>
                </a:solidFill>
              </a:rPr>
              <a:t> &amp; </a:t>
            </a:r>
            <a:r>
              <a:rPr lang="en-US" sz="2800" dirty="0" smtClean="0">
                <a:solidFill>
                  <a:srgbClr val="FFFFFF"/>
                </a:solidFill>
              </a:rPr>
              <a:t>I</a:t>
            </a:r>
            <a:r>
              <a:rPr lang="en-US" sz="2800" dirty="0" smtClean="0">
                <a:solidFill>
                  <a:schemeClr val="accent5">
                    <a:lumMod val="20000"/>
                    <a:lumOff val="80000"/>
                  </a:schemeClr>
                </a:solidFill>
              </a:rPr>
              <a:t>ntegrated </a:t>
            </a:r>
            <a:r>
              <a:rPr lang="en-US" sz="2800" dirty="0" smtClean="0">
                <a:solidFill>
                  <a:srgbClr val="FFFFFF"/>
                </a:solidFill>
              </a:rPr>
              <a:t>D</a:t>
            </a:r>
            <a:r>
              <a:rPr lang="en-US" sz="2800" dirty="0" smtClean="0">
                <a:solidFill>
                  <a:schemeClr val="accent5">
                    <a:lumMod val="20000"/>
                    <a:lumOff val="80000"/>
                  </a:schemeClr>
                </a:solidFill>
              </a:rPr>
              <a:t>iscovery</a:t>
            </a:r>
            <a:endParaRPr lang="en-US" sz="2800" dirty="0">
              <a:solidFill>
                <a:schemeClr val="accent5">
                  <a:lumMod val="20000"/>
                  <a:lumOff val="80000"/>
                </a:schemeClr>
              </a:solidFill>
            </a:endParaRPr>
          </a:p>
        </p:txBody>
      </p:sp>
      <p:sp>
        <p:nvSpPr>
          <p:cNvPr id="7" name="TextBox 6"/>
          <p:cNvSpPr txBox="1"/>
          <p:nvPr/>
        </p:nvSpPr>
        <p:spPr>
          <a:xfrm>
            <a:off x="6516216" y="5517232"/>
            <a:ext cx="2627784" cy="1200329"/>
          </a:xfrm>
          <a:prstGeom prst="rect">
            <a:avLst/>
          </a:prstGeom>
          <a:noFill/>
        </p:spPr>
        <p:txBody>
          <a:bodyPr wrap="square" rtlCol="0">
            <a:spAutoFit/>
          </a:bodyPr>
          <a:lstStyle/>
          <a:p>
            <a:r>
              <a:rPr lang="en-US" i="1" dirty="0" smtClean="0">
                <a:solidFill>
                  <a:schemeClr val="tx2">
                    <a:lumMod val="75000"/>
                  </a:schemeClr>
                </a:solidFill>
              </a:rPr>
              <a:t>…and many other sites like it – for review see:</a:t>
            </a:r>
          </a:p>
          <a:p>
            <a:r>
              <a:rPr lang="en-US" i="1" dirty="0" smtClean="0">
                <a:solidFill>
                  <a:schemeClr val="tx2">
                    <a:lumMod val="75000"/>
                  </a:schemeClr>
                </a:solidFill>
              </a:rPr>
              <a:t>Huang et al 2009 Nature Protocols 4: 44-57</a:t>
            </a:r>
            <a:endParaRPr lang="en-US" i="1" dirty="0">
              <a:solidFill>
                <a:schemeClr val="tx2">
                  <a:lumMod val="75000"/>
                </a:schemeClr>
              </a:solidFill>
            </a:endParaRPr>
          </a:p>
        </p:txBody>
      </p:sp>
      <p:sp>
        <p:nvSpPr>
          <p:cNvPr id="2" name="Rectangle 1"/>
          <p:cNvSpPr/>
          <p:nvPr/>
        </p:nvSpPr>
        <p:spPr>
          <a:xfrm>
            <a:off x="1259633" y="1196752"/>
            <a:ext cx="2304256" cy="646331"/>
          </a:xfrm>
          <a:prstGeom prst="rect">
            <a:avLst/>
          </a:prstGeom>
        </p:spPr>
        <p:txBody>
          <a:bodyPr wrap="square">
            <a:spAutoFit/>
          </a:bodyPr>
          <a:lstStyle/>
          <a:p>
            <a:r>
              <a:rPr lang="en-US" dirty="0" smtClean="0">
                <a:hlinkClick r:id="rId4"/>
              </a:rPr>
              <a:t>http://david.abcc.ncifcrf.gov/</a:t>
            </a:r>
            <a:endParaRPr lang="en-US" dirty="0"/>
          </a:p>
        </p:txBody>
      </p:sp>
    </p:spTree>
    <p:extLst>
      <p:ext uri="{BB962C8B-B14F-4D97-AF65-F5344CB8AC3E}">
        <p14:creationId xmlns:p14="http://schemas.microsoft.com/office/powerpoint/2010/main" val="126985398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in our top 100 genes…</a:t>
            </a:r>
            <a:endParaRPr lang="en-US" dirty="0"/>
          </a:p>
        </p:txBody>
      </p:sp>
      <p:pic>
        <p:nvPicPr>
          <p:cNvPr id="3" name="Picture 2" descr="Screen Shot 2014-08-19 at 5.50.30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95536" y="1268760"/>
            <a:ext cx="6016103" cy="4824536"/>
          </a:xfrm>
          <a:prstGeom prst="rect">
            <a:avLst/>
          </a:prstGeom>
        </p:spPr>
      </p:pic>
      <p:pic>
        <p:nvPicPr>
          <p:cNvPr id="4" name="Picture 3" descr="Screen Shot 2014-08-19 at 5.50.46 P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995937" y="4077072"/>
            <a:ext cx="4732474" cy="1800200"/>
          </a:xfrm>
          <a:prstGeom prst="rect">
            <a:avLst/>
          </a:prstGeom>
          <a:ln>
            <a:solidFill>
              <a:srgbClr val="3366FF"/>
            </a:solidFill>
          </a:ln>
        </p:spPr>
      </p:pic>
      <p:sp>
        <p:nvSpPr>
          <p:cNvPr id="5" name="Rectangle 4"/>
          <p:cNvSpPr/>
          <p:nvPr/>
        </p:nvSpPr>
        <p:spPr>
          <a:xfrm>
            <a:off x="251520" y="6211669"/>
            <a:ext cx="8640960" cy="400110"/>
          </a:xfrm>
          <a:prstGeom prst="rect">
            <a:avLst/>
          </a:prstGeom>
        </p:spPr>
        <p:txBody>
          <a:bodyPr wrap="square">
            <a:spAutoFit/>
          </a:bodyPr>
          <a:lstStyle/>
          <a:p>
            <a:r>
              <a:rPr lang="en-US" sz="2000" dirty="0" smtClean="0">
                <a:solidFill>
                  <a:srgbClr val="0000FF"/>
                </a:solidFill>
              </a:rPr>
              <a:t>…and DAVID will tell us what ‘biological meaning/themes’ are present in the list…</a:t>
            </a:r>
            <a:endParaRPr lang="en-US" sz="2000" dirty="0">
              <a:solidFill>
                <a:srgbClr val="0000FF"/>
              </a:solidFill>
            </a:endParaRPr>
          </a:p>
        </p:txBody>
      </p:sp>
    </p:spTree>
    <p:extLst>
      <p:ext uri="{BB962C8B-B14F-4D97-AF65-F5344CB8AC3E}">
        <p14:creationId xmlns:p14="http://schemas.microsoft.com/office/powerpoint/2010/main" val="328047856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2720</TotalTime>
  <Words>846</Words>
  <Application>Microsoft Macintosh PowerPoint</Application>
  <PresentationFormat>On-screen Show (4:3)</PresentationFormat>
  <Paragraphs>91</Paragraphs>
  <Slides>15</Slides>
  <Notes>1</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主题</vt:lpstr>
      <vt:lpstr>BIOM3015 Practical Module 2</vt:lpstr>
      <vt:lpstr>Module 1: Ischemic Heart Disease</vt:lpstr>
      <vt:lpstr>GEO: http://www.ncbi.nlm.nih.gov/geo/</vt:lpstr>
      <vt:lpstr>Soooooo many experiments!!!</vt:lpstr>
      <vt:lpstr>Soooooo much data!!!</vt:lpstr>
      <vt:lpstr>So I got lost in the data for a while ;)</vt:lpstr>
      <vt:lpstr>So now we have our ‘top 100’ genes</vt:lpstr>
      <vt:lpstr>DAVID to the rescue!!!</vt:lpstr>
      <vt:lpstr>Load in our top 100 genes…</vt:lpstr>
      <vt:lpstr>PowerPoint Presentation</vt:lpstr>
      <vt:lpstr>And the stars appear…</vt:lpstr>
      <vt:lpstr>… and then gives you more gene information than you could imagine</vt:lpstr>
      <vt:lpstr>Selecting your tissue &amp; gene</vt:lpstr>
      <vt:lpstr>Choosing and ordering your primers</vt:lpstr>
      <vt:lpstr>What makes a good primer pair?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Xinli Zhang</dc:creator>
  <cp:lastModifiedBy>kirsten</cp:lastModifiedBy>
  <cp:revision>28</cp:revision>
  <cp:lastPrinted>2014-08-22T03:48:14Z</cp:lastPrinted>
  <dcterms:created xsi:type="dcterms:W3CDTF">2014-08-18T09:28:31Z</dcterms:created>
  <dcterms:modified xsi:type="dcterms:W3CDTF">2015-07-27T07:11:36Z</dcterms:modified>
</cp:coreProperties>
</file>